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04" r:id="rId2"/>
    <p:sldId id="505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5" r:id="rId12"/>
    <p:sldId id="514" r:id="rId13"/>
    <p:sldId id="516" r:id="rId14"/>
    <p:sldId id="517" r:id="rId15"/>
    <p:sldId id="518" r:id="rId16"/>
    <p:sldId id="519" r:id="rId17"/>
    <p:sldId id="520" r:id="rId18"/>
    <p:sldId id="521" r:id="rId19"/>
    <p:sldId id="522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A382F62-C853-4D07-8125-7E4E90A76C3F}">
          <p14:sldIdLst/>
        </p14:section>
        <p14:section name="无标题节" id="{462125AD-8457-4876-98C9-1C5A5D464E50}">
          <p14:sldIdLst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F6600"/>
    <a:srgbClr val="FFFFFF"/>
    <a:srgbClr val="FF0000"/>
    <a:srgbClr val="153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77427" autoAdjust="0"/>
  </p:normalViewPr>
  <p:slideViewPr>
    <p:cSldViewPr snapToObjects="1">
      <p:cViewPr>
        <p:scale>
          <a:sx n="96" d="100"/>
          <a:sy n="96" d="100"/>
        </p:scale>
        <p:origin x="-153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F715F62-D85D-49DF-BDA9-975FE3220E89}" type="datetimeFigureOut">
              <a:rPr lang="zh-CN" altLang="en-US"/>
              <a:pPr>
                <a:defRPr/>
              </a:pPr>
              <a:t>2014/8/20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615DFBE-885F-4F00-A874-2A153EFDC8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40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A3F486C-DCE5-44A6-883F-07CB505E34C0}" type="datetimeFigureOut">
              <a:rPr lang="zh-CN" altLang="en-US"/>
              <a:pPr>
                <a:defRPr/>
              </a:pPr>
              <a:t>2014/8/20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79C3186-C4EC-4A7E-AF9A-27FD22A91F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4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15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24200" y="6188075"/>
            <a:ext cx="2438400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FAA889C2-A4DB-4EDC-AFD1-05B06C9A51A2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7075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880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71F3-9520-49F3-B926-BF3393522A57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520887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431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609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880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6B9B6-969E-4710-9FC8-43BA31AFBC21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063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338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22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AD1B7-442F-4821-9B36-49DFF5213FFF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2399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1880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D50D4-294D-48CB-BC53-88F34323E7E7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2774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1880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6BC7F82-135F-4088-A711-648B5D493D11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9088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289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127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37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EF747-227D-4139-AEE7-5ED20BF7528A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807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1167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480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78413"/>
            <a:ext cx="5486400" cy="560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22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3C836-BABA-47C2-A040-B4631BD70EC1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4318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E1A41DA-2BDE-427D-A04B-002434307056}" type="datetime1">
              <a:rPr lang="zh-CN" altLang="en-US"/>
              <a:pPr>
                <a:defRPr/>
              </a:pPr>
              <a:t>2014/8/20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</p:sldLayoutIdLst>
  <p:transition/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810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基础介绍</a:t>
            </a:r>
            <a:endParaRPr lang="en-US" altLang="zh-CN" sz="4000" dirty="0" smtClean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395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209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Selector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742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ID </a:t>
            </a: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选择器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600200"/>
            <a:ext cx="3505200" cy="323165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="header"&gt;</a:t>
            </a: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Header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</a:t>
            </a:r>
            <a:r>
              <a:rPr lang="en-US" altLang="zh-CN" sz="1200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firstP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class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="blue"&gt;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这是第二个段落。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这是第三个段落。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这是第四个段落。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带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a 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链接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/a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的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</a:b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="footer"&gt;</a:t>
            </a: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Footer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zh-CN" altLang="zh-CN" sz="12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419600" y="1524000"/>
            <a:ext cx="0" cy="4445869"/>
          </a:xfrm>
          <a:prstGeom prst="line">
            <a:avLst/>
          </a:prstGeom>
          <a:noFill/>
          <a:ln w="25400">
            <a:solidFill>
              <a:srgbClr val="67676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73989" y="1688068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#</a:t>
            </a:r>
            <a:r>
              <a:rPr lang="en-US" altLang="zh-CN" kern="0" dirty="0" err="1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firstP</a:t>
            </a:r>
            <a:r>
              <a:rPr lang="en-US" altLang="zh-CN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{</a:t>
            </a:r>
            <a:r>
              <a:rPr lang="en-US" altLang="zh-CN" kern="0" dirty="0" err="1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color</a:t>
            </a:r>
            <a:r>
              <a:rPr lang="en-US" altLang="zh-CN" kern="0" dirty="0" err="1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:</a:t>
            </a:r>
            <a:r>
              <a:rPr lang="en-US" altLang="zh-CN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red</a:t>
            </a:r>
            <a:r>
              <a:rPr lang="en-US" altLang="zh-CN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;}</a:t>
            </a:r>
            <a:endParaRPr lang="zh-CN" altLang="zh-CN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151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Class </a:t>
            </a: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选择器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600200"/>
            <a:ext cx="3505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="header"&gt;</a:t>
            </a: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Header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</a:t>
            </a:r>
            <a:r>
              <a:rPr lang="en-US" altLang="zh-CN" sz="1200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firstP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class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="blue"&gt;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这是第二个段落。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这是第三个段落。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这是第四个段落。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带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a 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链接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/a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的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</a:b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="footer"&gt;</a:t>
            </a: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Footer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zh-CN" altLang="zh-CN" sz="12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419600" y="1524000"/>
            <a:ext cx="0" cy="4445869"/>
          </a:xfrm>
          <a:prstGeom prst="line">
            <a:avLst/>
          </a:prstGeom>
          <a:noFill/>
          <a:ln w="25400">
            <a:solidFill>
              <a:srgbClr val="67676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495800" y="16002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.blue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{</a:t>
            </a:r>
            <a:r>
              <a:rPr lang="en-US" altLang="zh-CN" kern="0" dirty="0" err="1" smtClean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color</a:t>
            </a:r>
            <a:r>
              <a:rPr lang="en-US" altLang="zh-CN" kern="0" dirty="0" err="1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:</a:t>
            </a:r>
            <a:r>
              <a:rPr lang="en-US" altLang="zh-CN" kern="0" dirty="0" err="1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blue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;}</a:t>
            </a:r>
            <a:endParaRPr lang="zh-CN" altLang="zh-CN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675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后代选择器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600200"/>
            <a:ext cx="3505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header"&gt;</a:t>
            </a:r>
            <a:endParaRPr lang="en-US" altLang="zh-CN" sz="1200" kern="0" dirty="0">
              <a:solidFill>
                <a:srgbClr val="0000FF"/>
              </a:solidFill>
              <a:latin typeface="Consolas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</a:t>
            </a:r>
            <a:r>
              <a:rPr lang="zh-CN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是</a:t>
            </a:r>
            <a:r>
              <a:rPr lang="en-US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Header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</a:t>
            </a:r>
            <a:r>
              <a:rPr lang="en-US" altLang="zh-CN" sz="1200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firstP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class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="blue"&gt;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这是第二个段落。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这是第三个段落。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这是第四个段落。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带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a 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链接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/a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的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</a:b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footer"&gt;</a:t>
            </a:r>
            <a:endParaRPr lang="en-US" altLang="zh-CN" sz="1200" kern="0" dirty="0">
              <a:solidFill>
                <a:srgbClr val="0000FF"/>
              </a:solidFill>
              <a:latin typeface="Consolas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</a:t>
            </a:r>
            <a:r>
              <a:rPr lang="zh-CN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是</a:t>
            </a:r>
            <a:r>
              <a:rPr lang="en-US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Footer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zh-CN" altLang="zh-CN" sz="12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419600" y="1524000"/>
            <a:ext cx="0" cy="4445869"/>
          </a:xfrm>
          <a:prstGeom prst="line">
            <a:avLst/>
          </a:prstGeom>
          <a:noFill/>
          <a:ln w="25400">
            <a:solidFill>
              <a:srgbClr val="67676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3766" y="1600200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#footer h1 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{</a:t>
            </a:r>
            <a:r>
              <a:rPr lang="en-US" altLang="zh-CN" kern="0" dirty="0" err="1" smtClean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color</a:t>
            </a:r>
            <a:r>
              <a:rPr lang="en-US" altLang="zh-CN" kern="0" dirty="0" err="1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:</a:t>
            </a:r>
            <a:r>
              <a:rPr lang="en-US" altLang="zh-CN" kern="0" dirty="0" err="1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Green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;}</a:t>
            </a:r>
            <a:endParaRPr lang="zh-CN" altLang="zh-CN" kern="100" dirty="0"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6178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分组选择器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600200"/>
            <a:ext cx="3505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header"&gt;</a:t>
            </a:r>
            <a:endParaRPr lang="en-US" altLang="zh-CN" sz="1200" kern="0" dirty="0">
              <a:solidFill>
                <a:srgbClr val="0000FF"/>
              </a:solidFill>
              <a:latin typeface="Consolas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</a:t>
            </a:r>
            <a:r>
              <a:rPr lang="zh-CN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是</a:t>
            </a:r>
            <a:r>
              <a:rPr lang="en-US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Header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</a:t>
            </a:r>
            <a:r>
              <a:rPr lang="en-US" altLang="zh-CN" sz="1200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firstP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class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="blue"&gt;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这是第二个段落。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这是第三个段落。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这是第四个段落。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 algn="just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带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a 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链接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/a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的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</a:b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 </a:t>
            </a:r>
            <a:r>
              <a:rPr lang="en-US" altLang="zh-CN" sz="1200" kern="0" dirty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id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=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footer"&gt;</a:t>
            </a:r>
            <a:endParaRPr lang="en-US" altLang="zh-CN" sz="1200" kern="0" dirty="0">
              <a:solidFill>
                <a:srgbClr val="0000FF"/>
              </a:solidFill>
              <a:latin typeface="Consolas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</a:t>
            </a:r>
            <a:r>
              <a:rPr lang="zh-CN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是</a:t>
            </a:r>
            <a:r>
              <a:rPr lang="en-US" altLang="zh-CN" sz="1200" kern="0" dirty="0" smtClean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Footer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 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</a:pP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</a:t>
            </a:r>
            <a:r>
              <a:rPr lang="en-US" altLang="zh-CN" sz="1200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r>
              <a:rPr lang="zh-CN" altLang="zh-CN" sz="1200" kern="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这是第一个段落。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p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0" dirty="0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&lt;/</a:t>
            </a:r>
            <a:r>
              <a:rPr lang="en-US" altLang="zh-CN" sz="1200" kern="0" dirty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div</a:t>
            </a:r>
            <a:r>
              <a:rPr lang="en-US" altLang="zh-CN" sz="1200" kern="0" dirty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&gt;</a:t>
            </a:r>
            <a:endParaRPr lang="zh-CN" altLang="zh-CN" sz="12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zh-CN" altLang="zh-CN" sz="12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419600" y="1524000"/>
            <a:ext cx="0" cy="4445869"/>
          </a:xfrm>
          <a:prstGeom prst="line">
            <a:avLst/>
          </a:prstGeom>
          <a:noFill/>
          <a:ln w="25400">
            <a:solidFill>
              <a:srgbClr val="67676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495800" y="1600200"/>
            <a:ext cx="4648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h1,h2 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{</a:t>
            </a:r>
            <a:r>
              <a:rPr lang="en-US" altLang="zh-CN" kern="0" dirty="0" err="1" smtClean="0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color</a:t>
            </a:r>
            <a:r>
              <a:rPr lang="en-US" altLang="zh-CN" kern="0" dirty="0" err="1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:</a:t>
            </a:r>
            <a:r>
              <a:rPr lang="en-US" altLang="zh-CN" kern="0" dirty="0" err="1" smtClean="0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Green</a:t>
            </a:r>
            <a:r>
              <a:rPr lang="en-US" altLang="zh-CN" kern="0" dirty="0" smtClean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;}</a:t>
            </a:r>
          </a:p>
          <a:p>
            <a:pPr algn="just">
              <a:spcAft>
                <a:spcPts val="0"/>
              </a:spcAft>
            </a:pPr>
            <a:endParaRPr lang="en-US" altLang="zh-CN" kern="0" dirty="0" smtClean="0">
              <a:solidFill>
                <a:srgbClr val="000000"/>
              </a:solidFill>
              <a:latin typeface="Consolas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#header h1, </a:t>
            </a:r>
          </a:p>
          <a:p>
            <a:pPr algn="just">
              <a:spcAft>
                <a:spcPts val="0"/>
              </a:spcAft>
            </a:pPr>
            <a:r>
              <a:rPr lang="en-US" altLang="zh-CN" kern="0" dirty="0" smtClean="0">
                <a:solidFill>
                  <a:srgbClr val="800000"/>
                </a:solidFill>
                <a:latin typeface="Consolas"/>
                <a:ea typeface="宋体"/>
                <a:cs typeface="Times New Roman"/>
              </a:rPr>
              <a:t>#footer h1</a:t>
            </a:r>
            <a:r>
              <a:rPr lang="en-US" altLang="zh-CN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 {</a:t>
            </a:r>
            <a:r>
              <a:rPr lang="en-US" altLang="zh-CN" kern="0" dirty="0" err="1">
                <a:solidFill>
                  <a:srgbClr val="FF0000"/>
                </a:solidFill>
                <a:latin typeface="Consolas"/>
                <a:ea typeface="宋体"/>
                <a:cs typeface="Times New Roman"/>
              </a:rPr>
              <a:t>color</a:t>
            </a:r>
            <a:r>
              <a:rPr lang="en-US" altLang="zh-CN" kern="0" dirty="0" err="1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:</a:t>
            </a:r>
            <a:r>
              <a:rPr lang="en-US" altLang="zh-CN" kern="0" dirty="0" err="1">
                <a:solidFill>
                  <a:srgbClr val="0000FF"/>
                </a:solidFill>
                <a:latin typeface="Consolas"/>
                <a:ea typeface="宋体"/>
                <a:cs typeface="Times New Roman"/>
              </a:rPr>
              <a:t>Green</a:t>
            </a:r>
            <a:r>
              <a:rPr lang="en-US" altLang="zh-CN" kern="0" dirty="0">
                <a:solidFill>
                  <a:srgbClr val="000000"/>
                </a:solidFill>
                <a:latin typeface="Consolas"/>
                <a:ea typeface="宋体"/>
                <a:cs typeface="Times New Roman"/>
              </a:rPr>
              <a:t>;}</a:t>
            </a:r>
            <a:endParaRPr lang="zh-CN" altLang="zh-CN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1004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伪类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0600" y="1436293"/>
            <a:ext cx="7620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{ color: blue; }	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未访问的链接*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a:link { color: blue; }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未访问的链接*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a:visited { color: purple; }	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已访问的链接*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a:hover { color: red; }	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鼠标悬停在链接上*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a:active { color: yellow; }	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鼠标点击链接时*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1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浏览器如何识别选择器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2133600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div.nav</a:t>
            </a:r>
            <a:r>
              <a:rPr lang="en-US" altLang="zh-CN" sz="3200" dirty="0" smtClean="0"/>
              <a:t> &lt; </a:t>
            </a:r>
            <a:r>
              <a:rPr lang="en-US" altLang="zh-CN" sz="3200" dirty="0" err="1" smtClean="0"/>
              <a:t>ul</a:t>
            </a:r>
            <a:r>
              <a:rPr lang="en-US" altLang="zh-CN" sz="3200" dirty="0" smtClean="0"/>
              <a:t> li a[title]</a:t>
            </a:r>
            <a:endParaRPr lang="zh-CN" altLang="en-US" sz="3200" dirty="0"/>
          </a:p>
        </p:txBody>
      </p:sp>
      <p:sp>
        <p:nvSpPr>
          <p:cNvPr id="6" name="左箭头 5"/>
          <p:cNvSpPr/>
          <p:nvPr/>
        </p:nvSpPr>
        <p:spPr>
          <a:xfrm>
            <a:off x="1547664" y="3505200"/>
            <a:ext cx="5976664" cy="7317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浏览器读取选择器的顺序</a:t>
            </a:r>
            <a:r>
              <a:rPr lang="zh-CN" altLang="en-US" sz="1400" b="1" dirty="0" smtClean="0"/>
              <a:t>是</a:t>
            </a:r>
            <a:r>
              <a:rPr lang="zh-CN" altLang="en-US" sz="1400" b="1" dirty="0"/>
              <a:t>浏览器读取选择器的顺序是由右到左</a:t>
            </a:r>
            <a:r>
              <a:rPr lang="zh-CN" altLang="en-US" sz="1400" b="1" dirty="0" smtClean="0"/>
              <a:t>进行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154896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选择器效率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62000" y="13716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r>
              <a:rPr lang="zh-CN" altLang="en-US" dirty="0" smtClean="0">
                <a:solidFill>
                  <a:schemeClr val="tx1"/>
                </a:solidFill>
              </a:rPr>
              <a:t>选择器（</a:t>
            </a:r>
            <a:r>
              <a:rPr lang="en-US" altLang="zh-CN" dirty="0" smtClean="0">
                <a:solidFill>
                  <a:schemeClr val="tx1"/>
                </a:solidFill>
              </a:rPr>
              <a:t>#</a:t>
            </a:r>
            <a:r>
              <a:rPr lang="en-US" altLang="zh-CN" dirty="0" err="1" smtClean="0">
                <a:solidFill>
                  <a:schemeClr val="tx1"/>
                </a:solidFill>
              </a:rPr>
              <a:t>myid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类选择器（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r>
              <a:rPr lang="en-US" altLang="zh-CN" dirty="0" err="1" smtClean="0">
                <a:solidFill>
                  <a:schemeClr val="tx1"/>
                </a:solidFill>
              </a:rPr>
              <a:t>myclassname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标签选择器（</a:t>
            </a:r>
            <a:r>
              <a:rPr lang="en-US" altLang="zh-CN" dirty="0" smtClean="0">
                <a:solidFill>
                  <a:schemeClr val="tx1"/>
                </a:solidFill>
              </a:rPr>
              <a:t>div,h1,p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相邻选择器（</a:t>
            </a:r>
            <a:r>
              <a:rPr lang="en-US" altLang="zh-CN" dirty="0" smtClean="0">
                <a:solidFill>
                  <a:schemeClr val="tx1"/>
                </a:solidFill>
              </a:rPr>
              <a:t>h1+p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子选择器（</a:t>
            </a:r>
            <a:r>
              <a:rPr lang="en-US" altLang="zh-CN" dirty="0" err="1" smtClean="0">
                <a:solidFill>
                  <a:schemeClr val="tx1"/>
                </a:solidFill>
              </a:rPr>
              <a:t>ul</a:t>
            </a:r>
            <a:r>
              <a:rPr lang="en-US" altLang="zh-CN" dirty="0" smtClean="0">
                <a:solidFill>
                  <a:schemeClr val="tx1"/>
                </a:solidFill>
              </a:rPr>
              <a:t> &lt; li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后代选择器（</a:t>
            </a:r>
            <a:r>
              <a:rPr lang="en-US" altLang="zh-CN" dirty="0" smtClean="0">
                <a:solidFill>
                  <a:schemeClr val="tx1"/>
                </a:solidFill>
              </a:rPr>
              <a:t>li a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通配符选择器（*）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属性选择器（</a:t>
            </a:r>
            <a:r>
              <a:rPr lang="en-US" altLang="zh-CN" dirty="0" smtClean="0">
                <a:solidFill>
                  <a:schemeClr val="tx1"/>
                </a:solidFill>
              </a:rPr>
              <a:t>a[</a:t>
            </a:r>
            <a:r>
              <a:rPr lang="en-US" altLang="zh-CN" dirty="0" err="1" smtClean="0">
                <a:solidFill>
                  <a:schemeClr val="tx1"/>
                </a:solidFill>
              </a:rPr>
              <a:t>rel</a:t>
            </a:r>
            <a:r>
              <a:rPr lang="en-US" altLang="zh-CN" dirty="0" smtClean="0">
                <a:solidFill>
                  <a:schemeClr val="tx1"/>
                </a:solidFill>
              </a:rPr>
              <a:t>="external"]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伪类选择器（</a:t>
            </a:r>
            <a:r>
              <a:rPr lang="en-US" altLang="zh-CN" dirty="0" smtClean="0">
                <a:solidFill>
                  <a:schemeClr val="tx1"/>
                </a:solidFill>
              </a:rPr>
              <a:t>a:hover,li:nth-child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27304" y="1524000"/>
            <a:ext cx="864096" cy="3960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965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选择器优先级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600" y="1700808"/>
            <a:ext cx="7200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html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solidFill>
                  <a:schemeClr val="accent3">
                    <a:lumMod val="75000"/>
                  </a:schemeClr>
                </a:solidFill>
              </a:rPr>
              <a:t>xmlns</a:t>
            </a:r>
            <a:r>
              <a:rPr lang="en-US" altLang="zh-CN" dirty="0" smtClean="0"/>
              <a:t>="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http://www.w3.org/1999/xhtml</a:t>
            </a:r>
            <a:r>
              <a:rPr lang="en-US" altLang="zh-CN" dirty="0" smtClean="0"/>
              <a:t>"&gt;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head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title</a:t>
            </a:r>
            <a:r>
              <a:rPr lang="en-US" altLang="zh-CN" dirty="0" smtClean="0"/>
              <a:t>&gt;CSS Specificity&lt;/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title</a:t>
            </a:r>
            <a:r>
              <a:rPr lang="en-US" altLang="zh-CN" dirty="0" smtClean="0"/>
              <a:t>&gt; </a:t>
            </a:r>
          </a:p>
          <a:p>
            <a:r>
              <a:rPr lang="en-US" altLang="zh-CN" dirty="0" smtClean="0"/>
              <a:t>    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style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altLang="zh-CN" dirty="0" smtClean="0"/>
              <a:t>="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text/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css</a:t>
            </a:r>
            <a:r>
              <a:rPr lang="en-US" altLang="zh-CN" dirty="0" smtClean="0"/>
              <a:t>"&gt;</a:t>
            </a:r>
          </a:p>
          <a:p>
            <a:r>
              <a:rPr lang="en-US" altLang="zh-CN" dirty="0" smtClean="0"/>
              <a:t>    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#d</a:t>
            </a:r>
            <a:r>
              <a:rPr lang="en-US" altLang="zh-CN" dirty="0" smtClean="0"/>
              <a:t> {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CN" dirty="0" smtClean="0"/>
              <a:t>: Orange } </a:t>
            </a:r>
          </a:p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    .</a:t>
            </a:r>
            <a:r>
              <a:rPr lang="en-US" altLang="zh-CN" dirty="0" err="1" smtClean="0">
                <a:solidFill>
                  <a:schemeClr val="accent3">
                    <a:lumMod val="75000"/>
                  </a:schemeClr>
                </a:solidFill>
              </a:rPr>
              <a:t>clsName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dirty="0" smtClean="0"/>
              <a:t>{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CN" dirty="0" smtClean="0"/>
              <a:t>: Yellow }</a:t>
            </a:r>
          </a:p>
          <a:p>
            <a:r>
              <a:rPr lang="en-US" altLang="zh-CN" dirty="0" smtClean="0"/>
              <a:t>    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div</a:t>
            </a:r>
            <a:r>
              <a:rPr lang="en-US" altLang="zh-CN" dirty="0" smtClean="0"/>
              <a:t> </a:t>
            </a:r>
            <a:r>
              <a:rPr lang="en-US" altLang="zh-CN" dirty="0" smtClean="0"/>
              <a:t>{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CN" dirty="0" smtClean="0"/>
              <a:t>: Green </a:t>
            </a:r>
            <a:r>
              <a:rPr lang="en-US" altLang="zh-CN" dirty="0" smtClean="0"/>
              <a:t>}</a:t>
            </a:r>
            <a:endParaRPr lang="en-US" altLang="zh-CN" dirty="0" smtClean="0"/>
          </a:p>
          <a:p>
            <a:r>
              <a:rPr lang="en-US" altLang="zh-CN" dirty="0" smtClean="0"/>
              <a:t>    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style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head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body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div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id</a:t>
            </a:r>
            <a:r>
              <a:rPr lang="en-US" altLang="zh-CN" dirty="0" smtClean="0"/>
              <a:t>="d"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en-US" altLang="zh-CN" dirty="0" smtClean="0"/>
              <a:t>="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clsName</a:t>
            </a:r>
            <a:r>
              <a:rPr lang="en-US" altLang="zh-CN" dirty="0" smtClean="0"/>
              <a:t>"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style</a:t>
            </a:r>
            <a:r>
              <a:rPr lang="en-US" altLang="zh-CN" dirty="0" smtClean="0"/>
              <a:t>="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color: Red</a:t>
            </a:r>
            <a:r>
              <a:rPr lang="en-US" altLang="zh-CN" dirty="0" smtClean="0"/>
              <a:t>"&gt;Text&lt;/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div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body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html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281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Style     &gt;   #d    &gt;    .</a:t>
            </a:r>
            <a:r>
              <a:rPr lang="en-US" altLang="zh-CN" dirty="0" err="1" smtClean="0">
                <a:solidFill>
                  <a:schemeClr val="tx1"/>
                </a:solidFill>
              </a:rPr>
              <a:t>clsName</a:t>
            </a:r>
            <a:r>
              <a:rPr lang="en-US" altLang="zh-CN" dirty="0" smtClean="0">
                <a:solidFill>
                  <a:schemeClr val="tx1"/>
                </a:solidFill>
              </a:rPr>
              <a:t> &gt; div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1371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1000</a:t>
            </a:r>
            <a:endParaRPr lang="zh-CN" altLang="en-US" dirty="0"/>
          </a:p>
        </p:txBody>
      </p:sp>
      <p:sp>
        <p:nvSpPr>
          <p:cNvPr id="9" name="下箭头 8"/>
          <p:cNvSpPr/>
          <p:nvPr/>
        </p:nvSpPr>
        <p:spPr>
          <a:xfrm rot="10800000">
            <a:off x="2015715" y="2420888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49508" y="342900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100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 rot="10800000">
            <a:off x="3465343" y="2407506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7462" y="34156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 rot="10800000">
            <a:off x="5044786" y="2407505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36212" y="34156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10800000">
            <a:off x="6335027" y="2407506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481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7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9887">
            <a:off x="251520" y="548680"/>
            <a:ext cx="287553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5848">
            <a:off x="448381" y="2886560"/>
            <a:ext cx="2144429" cy="270291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0520">
            <a:off x="2434546" y="941177"/>
            <a:ext cx="2690729" cy="270508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227">
            <a:off x="4253610" y="2854102"/>
            <a:ext cx="2903108" cy="317355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319">
            <a:off x="6150221" y="1152389"/>
            <a:ext cx="3004887" cy="245943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861048"/>
            <a:ext cx="2362433" cy="23531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62600" y="221449"/>
            <a:ext cx="331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http://www.csszengarden.com/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8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381000"/>
            <a:ext cx="3391471" cy="452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81000"/>
            <a:ext cx="4176464" cy="46085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362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Cascading </a:t>
            </a:r>
            <a:r>
              <a:rPr lang="en-US" altLang="zh-CN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Style Sheet </a:t>
            </a:r>
          </a:p>
        </p:txBody>
      </p:sp>
      <p:pic>
        <p:nvPicPr>
          <p:cNvPr id="5" name="内容占位符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3" b="100000" l="9921" r="787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239" y="1447800"/>
            <a:ext cx="345096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407" l="3802" r="952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75" y="2348880"/>
            <a:ext cx="2505425" cy="24101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04" y="3132584"/>
            <a:ext cx="2348240" cy="239110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06" b="100000" l="39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84" y="3564632"/>
            <a:ext cx="2546386" cy="25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1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0" y="2491581"/>
            <a:ext cx="5143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层叠的定义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021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浏览者自定义样式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内部样式表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外部样式表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浏览器缺省设置 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5667400" y="2057400"/>
            <a:ext cx="1800200" cy="31683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优先级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98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针对不同设备的</a:t>
            </a: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代码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85800" y="126523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标签的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/&gt; </a:t>
            </a:r>
          </a:p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表内的写法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@media print </a:t>
            </a: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</a:p>
          <a:p>
            <a:pPr algn="l"/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#header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:1px solid #000} </a:t>
            </a: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933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不同设备的样式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14258"/>
            <a:ext cx="8229600" cy="39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808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语法</a:t>
            </a:r>
            <a:endParaRPr lang="en-US" altLang="zh-CN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417638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+mn-lt"/>
                <a:ea typeface="微软雅黑" panose="020B0503020204020204" pitchFamily="34" charset="-122"/>
              </a:rPr>
              <a:t>选择器</a:t>
            </a:r>
            <a:r>
              <a:rPr lang="en-US" altLang="zh-CN" sz="3200" dirty="0" smtClean="0">
                <a:latin typeface="+mn-lt"/>
                <a:ea typeface="微软雅黑" panose="020B0503020204020204" pitchFamily="34" charset="-122"/>
              </a:rPr>
              <a:t>Selector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+mn-lt"/>
                <a:ea typeface="微软雅黑" panose="020B0503020204020204" pitchFamily="34" charset="-122"/>
              </a:rPr>
              <a:t>属性</a:t>
            </a:r>
            <a:r>
              <a:rPr lang="en-US" altLang="zh-CN" sz="3200" dirty="0" smtClean="0">
                <a:latin typeface="+mn-lt"/>
                <a:ea typeface="微软雅黑" panose="020B0503020204020204" pitchFamily="34" charset="-122"/>
              </a:rPr>
              <a:t>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+mn-lt"/>
                <a:ea typeface="微软雅黑" panose="020B0503020204020204" pitchFamily="34" charset="-122"/>
              </a:rPr>
              <a:t>属性</a:t>
            </a:r>
            <a:r>
              <a:rPr lang="zh-CN" altLang="en-US" sz="3200" dirty="0" smtClean="0">
                <a:latin typeface="+mn-lt"/>
                <a:ea typeface="微软雅黑" panose="020B0503020204020204" pitchFamily="34" charset="-122"/>
              </a:rPr>
              <a:t>值</a:t>
            </a:r>
            <a:r>
              <a:rPr lang="en-US" altLang="zh-CN" sz="3200" dirty="0" smtClean="0">
                <a:latin typeface="+mn-lt"/>
                <a:ea typeface="微软雅黑" panose="020B0503020204020204" pitchFamily="34" charset="-122"/>
              </a:rPr>
              <a:t>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latin typeface="+mn-lt"/>
                <a:ea typeface="微软雅黑" panose="020B0503020204020204" pitchFamily="34" charset="-122"/>
              </a:rPr>
              <a:t>Selector{</a:t>
            </a:r>
            <a:r>
              <a:rPr lang="en-US" altLang="zh-CN" sz="3200" dirty="0" err="1" smtClean="0">
                <a:latin typeface="+mn-lt"/>
                <a:ea typeface="微软雅黑" panose="020B0503020204020204" pitchFamily="34" charset="-122"/>
              </a:rPr>
              <a:t>property:value</a:t>
            </a:r>
            <a:r>
              <a:rPr lang="en-US" altLang="zh-CN" sz="3200" dirty="0" smtClean="0">
                <a:latin typeface="+mn-lt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2794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eggTemplate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/>
      </a:spPr>
      <a:bodyPr wrap="square">
        <a:spAutoFit/>
      </a:bodyPr>
      <a:lstStyle>
        <a:defPPr>
          <a:lnSpc>
            <a:spcPct val="150000"/>
          </a:lnSpc>
          <a:buFont typeface="Wingdings" pitchFamily="2" charset="2"/>
          <a:buBlip>
            <a:blip xmlns:r="http://schemas.openxmlformats.org/officeDocument/2006/relationships" r:embed="rId1"/>
          </a:buBlip>
          <a:defRPr dirty="0" smtClean="0"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9170</TotalTime>
  <Words>388</Words>
  <Application>Microsoft Office PowerPoint</Application>
  <PresentationFormat>全屏显示(4:3)</PresentationFormat>
  <Paragraphs>135</Paragraphs>
  <Slides>19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neweggTemplate4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Newegg.com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发展中的新蛋中国</dc:title>
  <dc:creator>Teny.G.Zhu (mts.sh01.ChinaRSS) 41326</dc:creator>
  <cp:lastModifiedBy>Ben.B.Guan (mis.cnsh04.Newegg) 41470</cp:lastModifiedBy>
  <cp:revision>1100</cp:revision>
  <dcterms:created xsi:type="dcterms:W3CDTF">2010-03-23T19:37:11Z</dcterms:created>
  <dcterms:modified xsi:type="dcterms:W3CDTF">2014-08-20T06:58:51Z</dcterms:modified>
</cp:coreProperties>
</file>